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267" r:id="rId6"/>
    <p:sldId id="277" r:id="rId7"/>
    <p:sldId id="275" r:id="rId8"/>
    <p:sldId id="276" r:id="rId9"/>
    <p:sldId id="278" r:id="rId10"/>
    <p:sldId id="270" r:id="rId11"/>
    <p:sldId id="273" r:id="rId12"/>
    <p:sldId id="274" r:id="rId13"/>
    <p:sldId id="266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661"/>
    <a:srgbClr val="00328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866" autoAdjust="0"/>
  </p:normalViewPr>
  <p:slideViewPr>
    <p:cSldViewPr snapToGrid="0">
      <p:cViewPr varScale="1">
        <p:scale>
          <a:sx n="114" d="100"/>
          <a:sy n="114" d="100"/>
        </p:scale>
        <p:origin x="1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AE25-3C02-4EF4-B42A-A9901DC268A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C627-187A-442A-A035-5D5B32FC1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72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70F87-21C7-4E61-A319-A3C902E5FA0D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E18E5-23F5-498E-8E3A-E6767B290E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E18E5-23F5-498E-8E3A-E6767B290E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11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2" r="8812" b="273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9" name="Bild 8" descr="R_STAHL_Logo_Linie_RGB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1371"/>
          <a:stretch/>
        </p:blipFill>
        <p:spPr>
          <a:xfrm>
            <a:off x="0" y="3994958"/>
            <a:ext cx="8540791" cy="1435783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86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62" y="2941419"/>
            <a:ext cx="7317581" cy="3600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700" cap="none" spc="51" baseline="0">
                <a:solidFill>
                  <a:srgbClr val="19266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02461" y="2420938"/>
            <a:ext cx="7317581" cy="396000"/>
          </a:xfrm>
          <a:prstGeom prst="rect">
            <a:avLst/>
          </a:prstGeom>
        </p:spPr>
        <p:txBody>
          <a:bodyPr/>
          <a:lstStyle>
            <a:lvl1pPr>
              <a:lnSpc>
                <a:spcPts val="2800"/>
              </a:lnSpc>
              <a:defRPr sz="2600">
                <a:solidFill>
                  <a:srgbClr val="19266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5047ADD-9174-4066-B982-44DEA865CCEA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Titel mit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>
          <a:xfrm>
            <a:off x="602100" y="1760747"/>
            <a:ext cx="7924500" cy="3964417"/>
          </a:xfrm>
        </p:spPr>
        <p:txBody>
          <a:bodyPr>
            <a:noAutofit/>
          </a:bodyPr>
          <a:lstStyle>
            <a:lvl1pPr marL="287986" indent="-28798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"/>
              <a:defRPr sz="2400">
                <a:solidFill>
                  <a:schemeClr val="tx1"/>
                </a:solidFill>
              </a:defRPr>
            </a:lvl1pPr>
            <a:lvl2pPr marL="287986" indent="-28798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"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31" name="Textplatzhalt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7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7257AAD-C18B-4B63-B881-DFDB83C23AF9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3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 noChangeAspect="1"/>
          </p:cNvSpPr>
          <p:nvPr>
            <p:ph sz="quarter" idx="14"/>
          </p:nvPr>
        </p:nvSpPr>
        <p:spPr>
          <a:xfrm>
            <a:off x="602105" y="1760747"/>
            <a:ext cx="3147097" cy="39644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3951698" y="1760747"/>
            <a:ext cx="4589847" cy="39644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9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E1CA7E7-38E7-4F75-AFA4-E7C691C22171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07505" y="757746"/>
            <a:ext cx="7931971" cy="4968874"/>
          </a:xfrm>
          <a:solidFill>
            <a:srgbClr val="D5D5D5"/>
          </a:solidFill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4736" y="1340263"/>
            <a:ext cx="7830000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-182" y="914400"/>
            <a:ext cx="594000" cy="61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 userDrawn="1"/>
        </p:nvSpPr>
        <p:spPr>
          <a:xfrm>
            <a:off x="8550002" y="914400"/>
            <a:ext cx="478401" cy="61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71204CE-1288-48DA-A006-1E8ECC73D7CE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0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22" name="Textplatzhalt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1F1A97A-E30F-40FC-BF64-087D94AA31FE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8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3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zte Folie">
    <p:bg>
      <p:bgPr>
        <a:solidFill>
          <a:srgbClr val="192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621000" y="5324402"/>
            <a:ext cx="5130570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R. STAHL</a:t>
            </a:r>
          </a:p>
          <a:p>
            <a:pPr>
              <a:lnSpc>
                <a:spcPts val="1900"/>
              </a:lnSpc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Am Bahnhof 30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74638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Waldenburg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Germany</a:t>
            </a:r>
          </a:p>
          <a:p>
            <a:pPr>
              <a:lnSpc>
                <a:spcPts val="19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+49 7942 943-0 |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+49 7942 943-4333 | </a:t>
            </a:r>
            <a:r>
              <a:rPr lang="en-US" sz="1600" b="1" dirty="0">
                <a:solidFill>
                  <a:schemeClr val="bg1"/>
                </a:solidFill>
                <a:latin typeface="+mn-lt"/>
                <a:cs typeface="Univers LT Std 49 Light UltraCn"/>
              </a:rPr>
              <a:t>stahl.de</a:t>
            </a:r>
          </a:p>
        </p:txBody>
      </p:sp>
      <p:pic>
        <p:nvPicPr>
          <p:cNvPr id="5" name="Bild 8" descr="R_STAHL_Logo_Linie_RGB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/>
          <a:stretch/>
        </p:blipFill>
        <p:spPr>
          <a:xfrm>
            <a:off x="0" y="3994958"/>
            <a:ext cx="854079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Chemie1">
    <p:bg>
      <p:bgPr>
        <a:solidFill>
          <a:srgbClr val="192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8" descr="R_STAHL_Logo_Linie_RGB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2134"/>
          <a:stretch/>
        </p:blipFill>
        <p:spPr>
          <a:xfrm>
            <a:off x="0" y="3994958"/>
            <a:ext cx="8540791" cy="14234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4233" r="8469" b="18445"/>
          <a:stretch/>
        </p:blipFill>
        <p:spPr>
          <a:xfrm>
            <a:off x="-1" y="0"/>
            <a:ext cx="6891541" cy="4029272"/>
          </a:xfrm>
          <a:prstGeom prst="rect">
            <a:avLst/>
          </a:prstGeom>
        </p:spPr>
      </p:pic>
      <p:sp>
        <p:nvSpPr>
          <p:cNvPr id="22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5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Pharm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r="726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3" name="Bild 8" descr="R_STAHL_Logo_Linie_RGB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3311"/>
          <a:stretch/>
        </p:blipFill>
        <p:spPr>
          <a:xfrm>
            <a:off x="0" y="3994958"/>
            <a:ext cx="8540791" cy="1404356"/>
          </a:xfrm>
          <a:prstGeom prst="rect">
            <a:avLst/>
          </a:prstGeom>
        </p:spPr>
      </p:pic>
      <p:sp>
        <p:nvSpPr>
          <p:cNvPr id="2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10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Pharma1">
    <p:bg>
      <p:bgPr>
        <a:solidFill>
          <a:srgbClr val="192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8" descr="R_STAHL_Logo_Linie_RGB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2773"/>
          <a:stretch/>
        </p:blipFill>
        <p:spPr>
          <a:xfrm>
            <a:off x="0" y="3994958"/>
            <a:ext cx="8540791" cy="141306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r="6980" b="26125"/>
          <a:stretch/>
        </p:blipFill>
        <p:spPr>
          <a:xfrm>
            <a:off x="0" y="0"/>
            <a:ext cx="6903291" cy="4014644"/>
          </a:xfrm>
          <a:prstGeom prst="rect">
            <a:avLst/>
          </a:prstGeom>
        </p:spPr>
      </p:pic>
      <p:sp>
        <p:nvSpPr>
          <p:cNvPr id="23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64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Öl_G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2"/>
          <a:stretch/>
        </p:blipFill>
        <p:spPr>
          <a:xfrm>
            <a:off x="1" y="3767"/>
            <a:ext cx="9144000" cy="6843600"/>
          </a:xfrm>
          <a:prstGeom prst="rect">
            <a:avLst/>
          </a:prstGeom>
        </p:spPr>
      </p:pic>
      <p:pic>
        <p:nvPicPr>
          <p:cNvPr id="11" name="Bild 8" descr="R_STAHL_Logo_Linie_RGB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1161"/>
          <a:stretch/>
        </p:blipFill>
        <p:spPr>
          <a:xfrm>
            <a:off x="0" y="3994958"/>
            <a:ext cx="8540791" cy="1439191"/>
          </a:xfrm>
          <a:prstGeom prst="rect">
            <a:avLst/>
          </a:prstGeom>
        </p:spPr>
      </p:pic>
      <p:sp>
        <p:nvSpPr>
          <p:cNvPr id="16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135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Öl_Gas1">
    <p:bg>
      <p:bgPr>
        <a:solidFill>
          <a:srgbClr val="192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8" descr="R_STAHL_Logo_Linie_RGB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r="-49" b="11161"/>
          <a:stretch/>
        </p:blipFill>
        <p:spPr>
          <a:xfrm>
            <a:off x="0" y="3994958"/>
            <a:ext cx="8540791" cy="1439191"/>
          </a:xfrm>
          <a:prstGeom prst="rect">
            <a:avLst/>
          </a:prstGeom>
        </p:spPr>
      </p:pic>
      <p:sp>
        <p:nvSpPr>
          <p:cNvPr id="12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625350" y="5749002"/>
            <a:ext cx="6189103" cy="396000"/>
          </a:xfrm>
        </p:spPr>
        <p:txBody>
          <a:bodyPr>
            <a:noAutofit/>
          </a:bodyPr>
          <a:lstStyle>
            <a:lvl1pPr marL="0" indent="0">
              <a:buNone/>
              <a:defRPr sz="1600" b="1" cap="none" spc="5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116" r="28351" b="-1116"/>
          <a:stretch/>
        </p:blipFill>
        <p:spPr>
          <a:xfrm>
            <a:off x="0" y="0"/>
            <a:ext cx="6888480" cy="4057647"/>
          </a:xfrm>
          <a:prstGeom prst="rect">
            <a:avLst/>
          </a:prstGeom>
        </p:spPr>
      </p:pic>
      <p:sp>
        <p:nvSpPr>
          <p:cNvPr id="8" name="Titel 16"/>
          <p:cNvSpPr>
            <a:spLocks noGrp="1"/>
          </p:cNvSpPr>
          <p:nvPr>
            <p:ph type="title"/>
          </p:nvPr>
        </p:nvSpPr>
        <p:spPr>
          <a:xfrm>
            <a:off x="625350" y="5327956"/>
            <a:ext cx="6189103" cy="39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59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8"/>
          </p:nvPr>
        </p:nvSpPr>
        <p:spPr>
          <a:xfrm>
            <a:off x="602100" y="1761801"/>
            <a:ext cx="7924500" cy="3975506"/>
          </a:xfrm>
        </p:spPr>
        <p:txBody>
          <a:bodyPr>
            <a:noAutofit/>
          </a:bodyPr>
          <a:lstStyle>
            <a:lvl2pPr>
              <a:buClr>
                <a:srgbClr val="192661"/>
              </a:buClr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30" name="Textplatzhalt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8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208A3C2-501D-4228-ABDC-FD1A5E59FCB2}" type="datetime4">
              <a:rPr lang="de-DE" smtClean="0"/>
              <a:t>26. Juni 2017</a:t>
            </a:fld>
            <a:endParaRPr lang="en-US" dirty="0"/>
          </a:p>
        </p:txBody>
      </p:sp>
      <p:sp>
        <p:nvSpPr>
          <p:cNvPr id="39" name="Textfeld 38"/>
          <p:cNvSpPr txBox="1"/>
          <p:nvPr userDrawn="1"/>
        </p:nvSpPr>
        <p:spPr>
          <a:xfrm>
            <a:off x="6578061" y="6081685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1603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Inhalt und Bild (1/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 noChangeAspect="1"/>
          </p:cNvSpPr>
          <p:nvPr>
            <p:ph type="pic" sz="quarter" idx="18"/>
          </p:nvPr>
        </p:nvSpPr>
        <p:spPr>
          <a:xfrm>
            <a:off x="602088" y="1760747"/>
            <a:ext cx="3716322" cy="3964417"/>
          </a:xfrm>
          <a:solidFill>
            <a:srgbClr val="D5D5D5"/>
          </a:solidFill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9"/>
          </p:nvPr>
        </p:nvSpPr>
        <p:spPr>
          <a:xfrm>
            <a:off x="4520692" y="1760747"/>
            <a:ext cx="4011308" cy="3964417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32" name="Textplatzhalt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8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AF0C2A1-BA9D-4104-A8E6-4EDE67AC5219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3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Inhalt und Bild (2/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 noChangeAspect="1"/>
          </p:cNvSpPr>
          <p:nvPr>
            <p:ph sz="quarter" idx="15"/>
          </p:nvPr>
        </p:nvSpPr>
        <p:spPr>
          <a:xfrm>
            <a:off x="602094" y="1760747"/>
            <a:ext cx="4929966" cy="39644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5769430" y="1760747"/>
            <a:ext cx="2771534" cy="39644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241657" y="5737307"/>
            <a:ext cx="4290597" cy="249723"/>
          </a:xfrm>
        </p:spPr>
        <p:txBody>
          <a:bodyPr/>
          <a:lstStyle>
            <a:lvl1pPr marL="0" indent="0" algn="r">
              <a:buFontTx/>
              <a:buNone/>
              <a:defRPr sz="1100" baseline="0"/>
            </a:lvl1pPr>
            <a:lvl2pPr marL="457167" indent="0">
              <a:buFontTx/>
              <a:buNone/>
              <a:defRPr/>
            </a:lvl2pPr>
            <a:lvl3pPr marL="914332" indent="0">
              <a:buFontTx/>
              <a:buNone/>
              <a:defRPr/>
            </a:lvl3pPr>
            <a:lvl4pPr marL="1371498" indent="0">
              <a:buFontTx/>
              <a:buNone/>
              <a:defRPr/>
            </a:lvl4pPr>
            <a:lvl5pPr marL="182866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die optionalen Quellenangaben | Bildunterschriften</a:t>
            </a:r>
            <a:endParaRPr lang="de-DE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6803" y="1222535"/>
            <a:ext cx="7929543" cy="25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700" b="0" cap="none" spc="51" baseline="0">
                <a:solidFill>
                  <a:srgbClr val="192661"/>
                </a:solidFill>
              </a:defRPr>
            </a:lvl1pPr>
          </a:lstStyle>
          <a:p>
            <a:pPr lvl="0"/>
            <a:r>
              <a:rPr lang="de-DE" dirty="0"/>
              <a:t>Hier die optionale Subheadline</a:t>
            </a:r>
          </a:p>
        </p:txBody>
      </p:sp>
      <p:sp>
        <p:nvSpPr>
          <p:cNvPr id="34" name="Textplatzhalt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611852" y="626126"/>
            <a:ext cx="7924494" cy="396000"/>
          </a:xfrm>
        </p:spPr>
        <p:txBody>
          <a:bodyPr/>
          <a:lstStyle>
            <a:lvl1pPr marL="0" indent="0">
              <a:buNone/>
              <a:defRPr lang="de-DE" sz="3100" b="1" i="0" kern="1200" cap="all" spc="51" baseline="0" dirty="0" smtClean="0">
                <a:solidFill>
                  <a:srgbClr val="192661"/>
                </a:solidFill>
                <a:latin typeface="+mj-lt"/>
                <a:ea typeface="+mj-ea"/>
                <a:cs typeface="+mj-cs"/>
              </a:defRPr>
            </a:lvl1pPr>
            <a:lvl2pPr marL="457167" indent="0">
              <a:buNone/>
              <a:defRPr/>
            </a:lvl2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0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2C57D7D-0DAC-4ED9-A2B1-B569E8D821FD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100" y="1757238"/>
            <a:ext cx="7924500" cy="3983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endParaRPr lang="en-US" dirty="0"/>
          </a:p>
        </p:txBody>
      </p:sp>
      <p:sp>
        <p:nvSpPr>
          <p:cNvPr id="43" name="Title Placeholder 1"/>
          <p:cNvSpPr>
            <a:spLocks noGrp="1"/>
          </p:cNvSpPr>
          <p:nvPr>
            <p:ph type="title"/>
          </p:nvPr>
        </p:nvSpPr>
        <p:spPr>
          <a:xfrm>
            <a:off x="609294" y="679335"/>
            <a:ext cx="7924500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164" y="6268885"/>
            <a:ext cx="5050514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ts val="1300"/>
              </a:lnSpc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600" y="6268885"/>
            <a:ext cx="720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300"/>
              </a:lnSpc>
              <a:defRPr sz="1100">
                <a:solidFill>
                  <a:srgbClr val="192661"/>
                </a:solidFill>
              </a:defRPr>
            </a:lvl1pPr>
          </a:lstStyle>
          <a:p>
            <a:fld id="{EC19CBCF-E9C7-4AF5-A9E4-E1BA489F2C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0" name="Datumsplatzhalter 8"/>
          <p:cNvSpPr>
            <a:spLocks noGrp="1"/>
          </p:cNvSpPr>
          <p:nvPr>
            <p:ph type="dt" sz="half" idx="2"/>
          </p:nvPr>
        </p:nvSpPr>
        <p:spPr>
          <a:xfrm>
            <a:off x="6392849" y="6268885"/>
            <a:ext cx="1284824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C1BD67C-B585-496F-86F2-A9F665FAD761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70" r:id="rId4"/>
    <p:sldLayoutId id="2147483676" r:id="rId5"/>
    <p:sldLayoutId id="2147483677" r:id="rId6"/>
    <p:sldLayoutId id="2147483663" r:id="rId7"/>
    <p:sldLayoutId id="2147483664" r:id="rId8"/>
    <p:sldLayoutId id="2147483675" r:id="rId9"/>
    <p:sldLayoutId id="2147483666" r:id="rId10"/>
    <p:sldLayoutId id="2147483667" r:id="rId11"/>
    <p:sldLayoutId id="2147483668" r:id="rId12"/>
    <p:sldLayoutId id="2147483674" r:id="rId13"/>
    <p:sldLayoutId id="2147483669" r:id="rId14"/>
    <p:sldLayoutId id="2147483673" r:id="rId15"/>
    <p:sldLayoutId id="214748366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100" b="1" i="0" kern="1200" cap="all" spc="51" baseline="0">
          <a:solidFill>
            <a:srgbClr val="19266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19266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49" indent="-342882" algn="l" defTabSz="91433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19266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10000"/>
        </a:lnSpc>
        <a:spcBef>
          <a:spcPts val="0"/>
        </a:spcBef>
        <a:buClr>
          <a:srgbClr val="19266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25" userDrawn="1">
          <p15:clr>
            <a:srgbClr val="F26B43"/>
          </p15:clr>
        </p15:guide>
        <p15:guide id="2" pos="380" userDrawn="1">
          <p15:clr>
            <a:srgbClr val="F26B43"/>
          </p15:clr>
        </p15:guide>
        <p15:guide id="3" pos="771" userDrawn="1">
          <p15:clr>
            <a:srgbClr val="F26B43"/>
          </p15:clr>
        </p15:guide>
        <p15:guide id="4" pos="5381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orient="horz" pos="73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  <p15:guide id="9" orient="horz" pos="3816" userDrawn="1">
          <p15:clr>
            <a:srgbClr val="F26B43"/>
          </p15:clr>
        </p15:guide>
        <p15:guide id="10" orient="horz" pos="3294" userDrawn="1">
          <p15:clr>
            <a:srgbClr val="F26B43"/>
          </p15:clr>
        </p15:guide>
        <p15:guide id="11" orient="horz" pos="504" userDrawn="1">
          <p15:clr>
            <a:srgbClr val="F26B43"/>
          </p15:clr>
        </p15:guide>
        <p15:guide id="12" pos="49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0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b="1" dirty="0"/>
              <a:t>Actuator inserts Emergency switch off / Emergency stop series </a:t>
            </a:r>
            <a:r>
              <a:rPr lang="en-US" b="1" dirty="0" smtClean="0"/>
              <a:t>8602/1 from </a:t>
            </a:r>
            <a:r>
              <a:rPr lang="en-US" b="1" dirty="0"/>
              <a:t>the delivery period of </a:t>
            </a:r>
            <a:r>
              <a:rPr lang="en-US" b="1" dirty="0">
                <a:solidFill>
                  <a:srgbClr val="FF0000"/>
                </a:solidFill>
              </a:rPr>
              <a:t>01.01.2014 to </a:t>
            </a:r>
            <a:r>
              <a:rPr lang="en-US" b="1" dirty="0" smtClean="0">
                <a:solidFill>
                  <a:srgbClr val="FF0000"/>
                </a:solidFill>
              </a:rPr>
              <a:t>30.09.2016</a:t>
            </a:r>
          </a:p>
          <a:p>
            <a:r>
              <a:rPr lang="en-US" b="1" dirty="0"/>
              <a:t>E</a:t>
            </a:r>
            <a:r>
              <a:rPr lang="en-US" b="1" dirty="0" smtClean="0"/>
              <a:t>mergency </a:t>
            </a:r>
            <a:r>
              <a:rPr lang="en-US" b="1" dirty="0"/>
              <a:t>switch off / Emergency stop switches 8003 series for panel mounting </a:t>
            </a:r>
            <a:r>
              <a:rPr lang="en-US" b="1" dirty="0" smtClean="0"/>
              <a:t>from </a:t>
            </a:r>
            <a:r>
              <a:rPr lang="en-US" b="1" dirty="0"/>
              <a:t>the delivery period </a:t>
            </a:r>
            <a:r>
              <a:rPr lang="en-US" b="1" dirty="0">
                <a:solidFill>
                  <a:srgbClr val="FF0000"/>
                </a:solidFill>
              </a:rPr>
              <a:t>01.01.2014 to </a:t>
            </a:r>
            <a:r>
              <a:rPr lang="en-US" b="1" dirty="0" smtClean="0">
                <a:solidFill>
                  <a:srgbClr val="FF0000"/>
                </a:solidFill>
              </a:rPr>
              <a:t>31.12.2016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 smtClean="0"/>
              <a:t>Affected</a:t>
            </a:r>
            <a:r>
              <a:rPr lang="de-DE" dirty="0" smtClean="0"/>
              <a:t> Products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Emergency Stop Actuator </a:t>
            </a:r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 R. STAHL | Holger Semrau| EM </a:t>
            </a:r>
            <a:r>
              <a:rPr lang="de-DE" dirty="0" err="1" smtClean="0"/>
              <a:t>Stop</a:t>
            </a:r>
            <a:r>
              <a:rPr lang="de-DE" dirty="0" smtClean="0"/>
              <a:t>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3AF0F7-232E-41B3-B519-EFDD68AB3575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 err="1" smtClean="0"/>
              <a:t>Actuators</a:t>
            </a:r>
            <a:r>
              <a:rPr lang="de-DE" dirty="0" smtClean="0"/>
              <a:t> are </a:t>
            </a:r>
            <a:r>
              <a:rPr lang="de-DE" dirty="0" err="1" smtClean="0"/>
              <a:t>critical</a:t>
            </a:r>
            <a:r>
              <a:rPr lang="de-DE" dirty="0" smtClean="0"/>
              <a:t> at </a:t>
            </a:r>
            <a:r>
              <a:rPr lang="de-DE" dirty="0" err="1" smtClean="0"/>
              <a:t>temperatures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-15°C</a:t>
            </a:r>
          </a:p>
          <a:p>
            <a:r>
              <a:rPr lang="de-DE" dirty="0" err="1" smtClean="0"/>
              <a:t>Contact</a:t>
            </a:r>
            <a:r>
              <a:rPr lang="de-DE" dirty="0" smtClean="0"/>
              <a:t> Elements are not </a:t>
            </a:r>
            <a:r>
              <a:rPr lang="de-DE" dirty="0" err="1" smtClean="0"/>
              <a:t>affected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conditions</a:t>
            </a:r>
            <a:r>
              <a:rPr lang="de-DE" dirty="0" smtClean="0"/>
              <a:t>: 8602</a:t>
            </a:r>
            <a:r>
              <a:rPr lang="de-DE" dirty="0" smtClean="0">
                <a:solidFill>
                  <a:srgbClr val="FF0000"/>
                </a:solidFill>
              </a:rPr>
              <a:t>/1</a:t>
            </a:r>
            <a:r>
              <a:rPr lang="de-DE" dirty="0" smtClean="0"/>
              <a:t> </a:t>
            </a:r>
            <a:r>
              <a:rPr lang="de-DE" dirty="0" err="1" smtClean="0"/>
              <a:t>Actuators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EM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   </a:t>
            </a:r>
            <a:r>
              <a:rPr lang="de-DE" dirty="0" err="1" smtClean="0"/>
              <a:t>Application</a:t>
            </a:r>
            <a:r>
              <a:rPr lang="de-DE" dirty="0" smtClean="0"/>
              <a:t>: Control </a:t>
            </a:r>
            <a:r>
              <a:rPr lang="de-DE" dirty="0" err="1"/>
              <a:t>S</a:t>
            </a:r>
            <a:r>
              <a:rPr lang="de-DE" dirty="0" err="1" smtClean="0"/>
              <a:t>tations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Emergency Stop Actuator </a:t>
            </a:r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A72DB8-FE5B-4491-BF6F-BA3C1DE17309}" type="datetime4">
              <a:rPr lang="de-DE" smtClean="0"/>
              <a:t>26. Juni 2017</a:t>
            </a:fld>
            <a:endParaRPr lang="en-US" dirty="0"/>
          </a:p>
        </p:txBody>
      </p:sp>
      <p:pic>
        <p:nvPicPr>
          <p:cNvPr id="9" name="Picture 4" descr="D:\Vorträge\Bilder neu\ohneHintergrund\8082drei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803" y="3308035"/>
            <a:ext cx="1361521" cy="1361521"/>
          </a:xfrm>
          <a:prstGeom prst="rect">
            <a:avLst/>
          </a:prstGeom>
          <a:noFill/>
        </p:spPr>
      </p:pic>
      <p:pic>
        <p:nvPicPr>
          <p:cNvPr id="12" name="Picture 5" descr="D:\Vorträge\Bilder neu\ohneHintergrund\8082drei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458" y="3294617"/>
            <a:ext cx="1382921" cy="1382921"/>
          </a:xfrm>
          <a:prstGeom prst="rect">
            <a:avLst/>
          </a:prstGeom>
          <a:noFill/>
        </p:spPr>
      </p:pic>
      <p:pic>
        <p:nvPicPr>
          <p:cNvPr id="14" name="Picture 8" descr="D:\Vorträge\Bilder neu\ohneHintergrund\D4446P_75 Kopi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658" y="4105904"/>
            <a:ext cx="1436110" cy="1344137"/>
          </a:xfrm>
          <a:prstGeom prst="rect">
            <a:avLst/>
          </a:prstGeom>
          <a:noFill/>
        </p:spPr>
      </p:pic>
      <p:pic>
        <p:nvPicPr>
          <p:cNvPr id="15" name="Picture 8" descr="D:\Vorträge\Bilder neu\ohneHintergrund\Schlüsseltaster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3656" y="4043383"/>
            <a:ext cx="1436798" cy="1241515"/>
          </a:xfrm>
          <a:prstGeom prst="rect">
            <a:avLst/>
          </a:prstGeom>
          <a:noFill/>
        </p:spPr>
      </p:pic>
      <p:pic>
        <p:nvPicPr>
          <p:cNvPr id="16" name="Picture 4" descr="D:\Vorträge\Bilder neu\ohneHintergrund\8082drei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177" y="3269283"/>
            <a:ext cx="1361521" cy="1361521"/>
          </a:xfrm>
          <a:prstGeom prst="rect">
            <a:avLst/>
          </a:prstGeom>
          <a:noFill/>
        </p:spPr>
      </p:pic>
      <p:pic>
        <p:nvPicPr>
          <p:cNvPr id="17" name="Picture 7" descr="D:\Vorträge\Bilder neu\ohneHintergrund\D3566P_75 Kopie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0204" y="4153701"/>
            <a:ext cx="1256789" cy="1236061"/>
          </a:xfrm>
          <a:prstGeom prst="rect">
            <a:avLst/>
          </a:prstGeom>
          <a:noFill/>
        </p:spPr>
      </p:pic>
      <p:sp>
        <p:nvSpPr>
          <p:cNvPr id="19" name="Inhaltsplatzhalter 1"/>
          <p:cNvSpPr txBox="1">
            <a:spLocks/>
          </p:cNvSpPr>
          <p:nvPr/>
        </p:nvSpPr>
        <p:spPr>
          <a:xfrm>
            <a:off x="2890916" y="1797045"/>
            <a:ext cx="7924500" cy="3975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9266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49" indent="-342882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9266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19266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5410412" y="1810712"/>
            <a:ext cx="7924500" cy="3975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8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9266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49" indent="-342882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9266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19266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pSp>
        <p:nvGrpSpPr>
          <p:cNvPr id="49" name="Gruppieren 48"/>
          <p:cNvGrpSpPr/>
          <p:nvPr/>
        </p:nvGrpSpPr>
        <p:grpSpPr>
          <a:xfrm>
            <a:off x="383782" y="1726557"/>
            <a:ext cx="7715750" cy="3761910"/>
            <a:chOff x="383782" y="1737042"/>
            <a:chExt cx="7715750" cy="3761910"/>
          </a:xfrm>
        </p:grpSpPr>
        <p:sp>
          <p:nvSpPr>
            <p:cNvPr id="18" name="Ellipse 17"/>
            <p:cNvSpPr/>
            <p:nvPr/>
          </p:nvSpPr>
          <p:spPr>
            <a:xfrm>
              <a:off x="1462420" y="3841571"/>
              <a:ext cx="1828800" cy="160847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751236" y="3876815"/>
              <a:ext cx="1828800" cy="160847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270732" y="3890482"/>
              <a:ext cx="1828800" cy="160847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83782" y="1737042"/>
              <a:ext cx="6734907" cy="48765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>
              <a:off x="2280571" y="2249454"/>
              <a:ext cx="307731" cy="15177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4213812" y="2286651"/>
              <a:ext cx="396379" cy="15549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5498478" y="2286651"/>
              <a:ext cx="1442430" cy="15272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383782" y="2272984"/>
            <a:ext cx="6677501" cy="2476847"/>
            <a:chOff x="383782" y="2272984"/>
            <a:chExt cx="6677501" cy="2476847"/>
          </a:xfrm>
        </p:grpSpPr>
        <p:sp>
          <p:nvSpPr>
            <p:cNvPr id="31" name="Ellipse 30"/>
            <p:cNvSpPr/>
            <p:nvPr/>
          </p:nvSpPr>
          <p:spPr>
            <a:xfrm>
              <a:off x="424171" y="3092450"/>
              <a:ext cx="1828800" cy="160847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712987" y="3127694"/>
              <a:ext cx="1828800" cy="160847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232483" y="3141361"/>
              <a:ext cx="1828800" cy="160847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3782" y="2272984"/>
              <a:ext cx="4352471" cy="411747"/>
            </a:xfrm>
            <a:prstGeom prst="rect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>
              <a:off x="1140189" y="2658828"/>
              <a:ext cx="19265" cy="43450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2784963" y="2696025"/>
              <a:ext cx="450986" cy="5003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4069629" y="2696025"/>
              <a:ext cx="1621361" cy="5494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7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Critical </a:t>
            </a:r>
            <a:r>
              <a:rPr lang="de-DE" dirty="0" err="1" smtClean="0"/>
              <a:t>conditions</a:t>
            </a:r>
            <a:r>
              <a:rPr lang="de-DE" dirty="0" smtClean="0"/>
              <a:t>: 8003 Panel Mount Devices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EM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smtClean="0"/>
              <a:t>8602</a:t>
            </a:r>
            <a:r>
              <a:rPr lang="de-DE" dirty="0" smtClean="0">
                <a:solidFill>
                  <a:srgbClr val="FF0000"/>
                </a:solidFill>
              </a:rPr>
              <a:t>/2</a:t>
            </a:r>
            <a:r>
              <a:rPr lang="de-DE" dirty="0" smtClean="0"/>
              <a:t> </a:t>
            </a:r>
            <a:r>
              <a:rPr lang="de-DE" dirty="0" err="1" smtClean="0"/>
              <a:t>Actuators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Emergency Stop Actuator </a:t>
            </a:r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213408" y="6281007"/>
            <a:ext cx="5050514" cy="270000"/>
          </a:xfrm>
        </p:spPr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95728A-AA0B-41FA-BD0B-71924C1D4997}" type="datetime4">
              <a:rPr lang="de-DE" smtClean="0"/>
              <a:t>26. Juni 2017</a:t>
            </a:fld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2700615" y="2115570"/>
            <a:ext cx="3727469" cy="3704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t</a:t>
            </a:r>
            <a:r>
              <a:rPr lang="de-DE" dirty="0" err="1" smtClean="0">
                <a:solidFill>
                  <a:schemeClr val="tx1"/>
                </a:solidFill>
              </a:rPr>
              <a:t>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actuator</a:t>
            </a:r>
            <a:r>
              <a:rPr lang="de-DE" dirty="0" smtClean="0">
                <a:solidFill>
                  <a:schemeClr val="tx1"/>
                </a:solidFill>
              </a:rPr>
              <a:t> must </a:t>
            </a:r>
            <a:r>
              <a:rPr lang="de-DE" dirty="0" err="1" smtClean="0">
                <a:solidFill>
                  <a:schemeClr val="tx1"/>
                </a:solidFill>
              </a:rPr>
              <a:t>generally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replaced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08" y="2958918"/>
            <a:ext cx="3405061" cy="2222387"/>
          </a:xfrm>
          <a:prstGeom prst="rect">
            <a:avLst/>
          </a:prstGeom>
        </p:spPr>
      </p:pic>
      <p:grpSp>
        <p:nvGrpSpPr>
          <p:cNvPr id="64" name="Gruppieren 63"/>
          <p:cNvGrpSpPr/>
          <p:nvPr/>
        </p:nvGrpSpPr>
        <p:grpSpPr>
          <a:xfrm>
            <a:off x="3026421" y="2557083"/>
            <a:ext cx="1753789" cy="2507178"/>
            <a:chOff x="3026421" y="2557083"/>
            <a:chExt cx="1753789" cy="2507178"/>
          </a:xfrm>
        </p:grpSpPr>
        <p:sp>
          <p:nvSpPr>
            <p:cNvPr id="11" name="Ellipse 10"/>
            <p:cNvSpPr/>
            <p:nvPr/>
          </p:nvSpPr>
          <p:spPr>
            <a:xfrm>
              <a:off x="3026421" y="3471483"/>
              <a:ext cx="1753789" cy="159277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4094570" y="2557083"/>
              <a:ext cx="291313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arallelogramm 21"/>
          <p:cNvSpPr/>
          <p:nvPr/>
        </p:nvSpPr>
        <p:spPr>
          <a:xfrm rot="1245683">
            <a:off x="1860432" y="3358070"/>
            <a:ext cx="454262" cy="183876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r Verbinder 30"/>
          <p:cNvCxnSpPr>
            <a:stCxn id="27" idx="2"/>
            <a:endCxn id="29" idx="2"/>
          </p:cNvCxnSpPr>
          <p:nvPr/>
        </p:nvCxnSpPr>
        <p:spPr>
          <a:xfrm>
            <a:off x="2101245" y="4010140"/>
            <a:ext cx="71446" cy="23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27" idx="0"/>
            <a:endCxn id="29" idx="0"/>
          </p:cNvCxnSpPr>
          <p:nvPr/>
        </p:nvCxnSpPr>
        <p:spPr>
          <a:xfrm>
            <a:off x="2483794" y="3294871"/>
            <a:ext cx="64819" cy="3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>
            <a:off x="1954929" y="3263911"/>
            <a:ext cx="826323" cy="838476"/>
            <a:chOff x="1000536" y="2633007"/>
            <a:chExt cx="826323" cy="838476"/>
          </a:xfrm>
        </p:grpSpPr>
        <p:sp>
          <p:nvSpPr>
            <p:cNvPr id="41" name="Bogen 40"/>
            <p:cNvSpPr/>
            <p:nvPr/>
          </p:nvSpPr>
          <p:spPr>
            <a:xfrm rot="1240176" flipH="1">
              <a:off x="1055671" y="2669763"/>
              <a:ext cx="771188" cy="801712"/>
            </a:xfrm>
            <a:prstGeom prst="arc">
              <a:avLst>
                <a:gd name="adj1" fmla="val 16094253"/>
                <a:gd name="adj2" fmla="val 4607624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Bogen 43"/>
            <p:cNvSpPr/>
            <p:nvPr/>
          </p:nvSpPr>
          <p:spPr>
            <a:xfrm rot="1240176" flipH="1">
              <a:off x="1014083" y="2656724"/>
              <a:ext cx="771188" cy="801712"/>
            </a:xfrm>
            <a:prstGeom prst="arc">
              <a:avLst>
                <a:gd name="adj1" fmla="val 16094253"/>
                <a:gd name="adj2" fmla="val 4607624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1000536" y="2633007"/>
              <a:ext cx="826322" cy="838476"/>
              <a:chOff x="1122717" y="2702470"/>
              <a:chExt cx="826322" cy="838476"/>
            </a:xfrm>
          </p:grpSpPr>
          <p:sp>
            <p:nvSpPr>
              <p:cNvPr id="27" name="Bogen 26"/>
              <p:cNvSpPr/>
              <p:nvPr/>
            </p:nvSpPr>
            <p:spPr>
              <a:xfrm rot="1240176" flipH="1">
                <a:off x="1122717" y="2702470"/>
                <a:ext cx="745861" cy="817370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Bogen 28"/>
              <p:cNvSpPr/>
              <p:nvPr/>
            </p:nvSpPr>
            <p:spPr>
              <a:xfrm rot="1240176" flipH="1">
                <a:off x="1177851" y="2739234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/>
              <p:cNvSpPr/>
              <p:nvPr/>
            </p:nvSpPr>
            <p:spPr>
              <a:xfrm rot="1240176" flipH="1">
                <a:off x="1168340" y="2726195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Bogen 41"/>
              <p:cNvSpPr/>
              <p:nvPr/>
            </p:nvSpPr>
            <p:spPr>
              <a:xfrm rot="1240176" flipH="1">
                <a:off x="1154994" y="2726192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Bogen 42"/>
              <p:cNvSpPr/>
              <p:nvPr/>
            </p:nvSpPr>
            <p:spPr>
              <a:xfrm rot="1240176" flipH="1">
                <a:off x="1148794" y="2726187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Bogen 44"/>
              <p:cNvSpPr/>
              <p:nvPr/>
            </p:nvSpPr>
            <p:spPr>
              <a:xfrm rot="1240176" flipH="1">
                <a:off x="1131127" y="2719670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5" name="Gruppieren 64"/>
          <p:cNvGrpSpPr/>
          <p:nvPr/>
        </p:nvGrpSpPr>
        <p:grpSpPr>
          <a:xfrm>
            <a:off x="987466" y="2231010"/>
            <a:ext cx="1561147" cy="1117668"/>
            <a:chOff x="987466" y="2231010"/>
            <a:chExt cx="1561147" cy="1117668"/>
          </a:xfrm>
        </p:grpSpPr>
        <p:sp>
          <p:nvSpPr>
            <p:cNvPr id="48" name="Rechteck 47"/>
            <p:cNvSpPr/>
            <p:nvPr/>
          </p:nvSpPr>
          <p:spPr>
            <a:xfrm>
              <a:off x="987466" y="2231010"/>
              <a:ext cx="1561147" cy="600325"/>
            </a:xfrm>
            <a:prstGeom prst="rect">
              <a:avLst/>
            </a:prstGeom>
            <a:noFill/>
            <a:ln w="31750"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a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fixing</a:t>
              </a:r>
              <a:r>
                <a:rPr lang="de-DE" dirty="0" smtClean="0">
                  <a:solidFill>
                    <a:schemeClr val="tx1"/>
                  </a:solidFill>
                </a:rPr>
                <a:t> bracket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49" name="Gerade Verbindung mit Pfeil 48"/>
            <p:cNvCxnSpPr/>
            <p:nvPr/>
          </p:nvCxnSpPr>
          <p:spPr>
            <a:xfrm>
              <a:off x="1280539" y="2873821"/>
              <a:ext cx="574281" cy="474857"/>
            </a:xfrm>
            <a:prstGeom prst="straightConnector1">
              <a:avLst/>
            </a:prstGeom>
            <a:ln w="25400">
              <a:solidFill>
                <a:schemeClr val="bg2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ieren 65"/>
          <p:cNvGrpSpPr/>
          <p:nvPr/>
        </p:nvGrpSpPr>
        <p:grpSpPr>
          <a:xfrm>
            <a:off x="766712" y="2689414"/>
            <a:ext cx="1561147" cy="2355039"/>
            <a:chOff x="766712" y="2689414"/>
            <a:chExt cx="1561147" cy="2355039"/>
          </a:xfrm>
        </p:grpSpPr>
        <p:sp>
          <p:nvSpPr>
            <p:cNvPr id="51" name="Rechteck 50"/>
            <p:cNvSpPr/>
            <p:nvPr/>
          </p:nvSpPr>
          <p:spPr>
            <a:xfrm>
              <a:off x="766712" y="4444128"/>
              <a:ext cx="1561147" cy="600325"/>
            </a:xfrm>
            <a:prstGeom prst="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c</a:t>
              </a:r>
              <a:r>
                <a:rPr lang="de-DE" dirty="0" err="1" smtClean="0">
                  <a:solidFill>
                    <a:schemeClr val="tx1"/>
                  </a:solidFill>
                </a:rPr>
                <a:t>lamp</a:t>
              </a:r>
              <a:r>
                <a:rPr lang="de-DE" dirty="0" smtClean="0">
                  <a:solidFill>
                    <a:schemeClr val="tx1"/>
                  </a:solidFill>
                </a:rPr>
                <a:t> must </a:t>
              </a:r>
              <a:r>
                <a:rPr lang="de-DE" dirty="0" err="1" smtClean="0">
                  <a:solidFill>
                    <a:schemeClr val="tx1"/>
                  </a:solidFill>
                </a:rPr>
                <a:t>be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added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 flipV="1">
              <a:off x="1540830" y="4028452"/>
              <a:ext cx="593702" cy="38591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krümmte Verbindung 55"/>
            <p:cNvCxnSpPr/>
            <p:nvPr/>
          </p:nvCxnSpPr>
          <p:spPr>
            <a:xfrm rot="5400000">
              <a:off x="416909" y="3131479"/>
              <a:ext cx="1724957" cy="840827"/>
            </a:xfrm>
            <a:prstGeom prst="curvedConnector3">
              <a:avLst>
                <a:gd name="adj1" fmla="val -23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13" descr="01645T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71" y="3016733"/>
            <a:ext cx="3543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uppieren 67"/>
          <p:cNvGrpSpPr/>
          <p:nvPr/>
        </p:nvGrpSpPr>
        <p:grpSpPr>
          <a:xfrm>
            <a:off x="4513248" y="2564324"/>
            <a:ext cx="4160216" cy="2632268"/>
            <a:chOff x="619994" y="2431993"/>
            <a:chExt cx="4160216" cy="2632268"/>
          </a:xfrm>
        </p:grpSpPr>
        <p:sp>
          <p:nvSpPr>
            <p:cNvPr id="69" name="Ellipse 68"/>
            <p:cNvSpPr/>
            <p:nvPr/>
          </p:nvSpPr>
          <p:spPr>
            <a:xfrm>
              <a:off x="3026421" y="3471483"/>
              <a:ext cx="1753789" cy="159277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mit Pfeil 69"/>
            <p:cNvCxnSpPr/>
            <p:nvPr/>
          </p:nvCxnSpPr>
          <p:spPr>
            <a:xfrm>
              <a:off x="619994" y="2431993"/>
              <a:ext cx="3474577" cy="10394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Parallelogramm 71"/>
          <p:cNvSpPr/>
          <p:nvPr/>
        </p:nvSpPr>
        <p:spPr>
          <a:xfrm rot="1593028">
            <a:off x="5603062" y="3174709"/>
            <a:ext cx="438109" cy="193639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3" name="Gruppieren 72"/>
          <p:cNvGrpSpPr/>
          <p:nvPr/>
        </p:nvGrpSpPr>
        <p:grpSpPr>
          <a:xfrm>
            <a:off x="5688003" y="3139406"/>
            <a:ext cx="826323" cy="838476"/>
            <a:chOff x="1000536" y="2633007"/>
            <a:chExt cx="826323" cy="838476"/>
          </a:xfrm>
        </p:grpSpPr>
        <p:sp>
          <p:nvSpPr>
            <p:cNvPr id="74" name="Bogen 73"/>
            <p:cNvSpPr/>
            <p:nvPr/>
          </p:nvSpPr>
          <p:spPr>
            <a:xfrm rot="1240176" flipH="1">
              <a:off x="1055671" y="2669763"/>
              <a:ext cx="771188" cy="801712"/>
            </a:xfrm>
            <a:prstGeom prst="arc">
              <a:avLst>
                <a:gd name="adj1" fmla="val 16094253"/>
                <a:gd name="adj2" fmla="val 4607624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Bogen 74"/>
            <p:cNvSpPr/>
            <p:nvPr/>
          </p:nvSpPr>
          <p:spPr>
            <a:xfrm rot="1240176" flipH="1">
              <a:off x="1014083" y="2656724"/>
              <a:ext cx="771188" cy="801712"/>
            </a:xfrm>
            <a:prstGeom prst="arc">
              <a:avLst>
                <a:gd name="adj1" fmla="val 16094253"/>
                <a:gd name="adj2" fmla="val 4607624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6" name="Gruppieren 75"/>
            <p:cNvGrpSpPr/>
            <p:nvPr/>
          </p:nvGrpSpPr>
          <p:grpSpPr>
            <a:xfrm>
              <a:off x="1000536" y="2633007"/>
              <a:ext cx="826322" cy="838476"/>
              <a:chOff x="1122717" y="2702470"/>
              <a:chExt cx="826322" cy="838476"/>
            </a:xfrm>
          </p:grpSpPr>
          <p:sp>
            <p:nvSpPr>
              <p:cNvPr id="77" name="Bogen 76"/>
              <p:cNvSpPr/>
              <p:nvPr/>
            </p:nvSpPr>
            <p:spPr>
              <a:xfrm rot="1240176" flipH="1">
                <a:off x="1122717" y="2702470"/>
                <a:ext cx="745861" cy="817370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Bogen 77"/>
              <p:cNvSpPr/>
              <p:nvPr/>
            </p:nvSpPr>
            <p:spPr>
              <a:xfrm rot="1240176" flipH="1">
                <a:off x="1177851" y="2739234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Bogen 78"/>
              <p:cNvSpPr/>
              <p:nvPr/>
            </p:nvSpPr>
            <p:spPr>
              <a:xfrm rot="1240176" flipH="1">
                <a:off x="1168340" y="2726195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Bogen 79"/>
              <p:cNvSpPr/>
              <p:nvPr/>
            </p:nvSpPr>
            <p:spPr>
              <a:xfrm rot="1240176" flipH="1">
                <a:off x="1154994" y="2726192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Bogen 80"/>
              <p:cNvSpPr/>
              <p:nvPr/>
            </p:nvSpPr>
            <p:spPr>
              <a:xfrm rot="1240176" flipH="1">
                <a:off x="1148794" y="2726187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Bogen 81"/>
              <p:cNvSpPr/>
              <p:nvPr/>
            </p:nvSpPr>
            <p:spPr>
              <a:xfrm rot="1240176" flipH="1">
                <a:off x="1131127" y="2719670"/>
                <a:ext cx="771188" cy="801712"/>
              </a:xfrm>
              <a:prstGeom prst="arc">
                <a:avLst>
                  <a:gd name="adj1" fmla="val 16094253"/>
                  <a:gd name="adj2" fmla="val 4607624"/>
                </a:avLst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83" name="Picture 8" descr="D5280PR0300_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12" y="1707084"/>
            <a:ext cx="1304513" cy="12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uppieren 86"/>
          <p:cNvGrpSpPr/>
          <p:nvPr/>
        </p:nvGrpSpPr>
        <p:grpSpPr>
          <a:xfrm>
            <a:off x="7314688" y="1662565"/>
            <a:ext cx="1133137" cy="1245188"/>
            <a:chOff x="7314688" y="1662565"/>
            <a:chExt cx="1133137" cy="1245188"/>
          </a:xfrm>
        </p:grpSpPr>
        <p:sp>
          <p:nvSpPr>
            <p:cNvPr id="84" name="Ellipse 83"/>
            <p:cNvSpPr/>
            <p:nvPr/>
          </p:nvSpPr>
          <p:spPr>
            <a:xfrm>
              <a:off x="7974041" y="2417507"/>
              <a:ext cx="473784" cy="4902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7314688" y="1875750"/>
              <a:ext cx="473784" cy="4902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7826997" y="1662565"/>
              <a:ext cx="473784" cy="4902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089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Critical </a:t>
            </a:r>
            <a:r>
              <a:rPr lang="de-DE" dirty="0" err="1"/>
              <a:t>conditions</a:t>
            </a:r>
            <a:r>
              <a:rPr lang="de-DE" dirty="0"/>
              <a:t>: 8003 Panel Mount Devices </a:t>
            </a:r>
            <a:r>
              <a:rPr lang="de-DE" dirty="0" err="1"/>
              <a:t>with</a:t>
            </a:r>
            <a:r>
              <a:rPr lang="de-DE" dirty="0"/>
              <a:t> EM </a:t>
            </a:r>
            <a:r>
              <a:rPr lang="de-DE" dirty="0" err="1"/>
              <a:t>Stop</a:t>
            </a:r>
            <a:r>
              <a:rPr lang="de-DE" dirty="0"/>
              <a:t> 8602</a:t>
            </a:r>
            <a:r>
              <a:rPr lang="de-DE" dirty="0">
                <a:solidFill>
                  <a:srgbClr val="FF0000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Actuators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Emergency Stop Actuator </a:t>
            </a:r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08A3C2-501D-4228-ABDC-FD1A5E59FCB2}" type="datetime4">
              <a:rPr lang="de-DE" smtClean="0"/>
              <a:t>26. Juni 2017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44" y="2070035"/>
            <a:ext cx="2778423" cy="13492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5" y="2132143"/>
            <a:ext cx="2678419" cy="118649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95323" y="4281720"/>
            <a:ext cx="6967242" cy="100317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are not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latched</a:t>
            </a:r>
            <a:r>
              <a:rPr lang="de-DE" dirty="0" smtClean="0"/>
              <a:t>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Additional </a:t>
            </a:r>
            <a:r>
              <a:rPr lang="de-DE" dirty="0" err="1" smtClean="0"/>
              <a:t>fixing</a:t>
            </a:r>
            <a:r>
              <a:rPr lang="de-DE" dirty="0" smtClean="0"/>
              <a:t> </a:t>
            </a:r>
            <a:r>
              <a:rPr lang="de-DE" dirty="0" err="1" smtClean="0"/>
              <a:t>brackets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on </a:t>
            </a:r>
            <a:r>
              <a:rPr lang="de-DE" dirty="0" err="1" smtClean="0"/>
              <a:t>versions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cap</a:t>
            </a:r>
            <a:endParaRPr lang="de-DE" dirty="0" smtClean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1485900" y="3077308"/>
            <a:ext cx="351692" cy="1178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5362744" y="3028046"/>
            <a:ext cx="351692" cy="1178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1943763" y="3097584"/>
            <a:ext cx="489448" cy="1157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714436" y="3233812"/>
            <a:ext cx="879340" cy="1010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feil nach rechts 18"/>
          <p:cNvSpPr/>
          <p:nvPr/>
        </p:nvSpPr>
        <p:spPr>
          <a:xfrm>
            <a:off x="3156438" y="2458523"/>
            <a:ext cx="1178170" cy="286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When it is known that a </a:t>
            </a:r>
            <a:r>
              <a:rPr lang="en-US" dirty="0" smtClean="0"/>
              <a:t>production site </a:t>
            </a:r>
            <a:r>
              <a:rPr lang="en-US" dirty="0" smtClean="0"/>
              <a:t>does </a:t>
            </a:r>
            <a:r>
              <a:rPr lang="en-US" dirty="0" smtClean="0"/>
              <a:t>not have </a:t>
            </a:r>
            <a:r>
              <a:rPr lang="en-US" dirty="0" smtClean="0"/>
              <a:t>ambient temperatures </a:t>
            </a:r>
            <a:r>
              <a:rPr lang="en-US" dirty="0" smtClean="0"/>
              <a:t>below </a:t>
            </a:r>
            <a:r>
              <a:rPr lang="en-US" dirty="0" smtClean="0"/>
              <a:t>-</a:t>
            </a:r>
            <a:r>
              <a:rPr lang="en-US" dirty="0" smtClean="0"/>
              <a:t>15°C, </a:t>
            </a:r>
            <a:r>
              <a:rPr lang="en-US" dirty="0" smtClean="0"/>
              <a:t>a replacement of 8602</a:t>
            </a:r>
            <a:r>
              <a:rPr lang="en-US" dirty="0" smtClean="0">
                <a:solidFill>
                  <a:srgbClr val="FF0000"/>
                </a:solidFill>
              </a:rPr>
              <a:t>/1 </a:t>
            </a:r>
            <a:r>
              <a:rPr lang="en-US" dirty="0" smtClean="0"/>
              <a:t>is not necessary</a:t>
            </a:r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NBR</a:t>
            </a:r>
            <a:r>
              <a:rPr lang="en-US" dirty="0" smtClean="0"/>
              <a:t> sealing types are affected.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8003 must be fixed unexceptional.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further information can be found in the additional document </a:t>
            </a:r>
            <a:r>
              <a:rPr lang="en-US" b="1" dirty="0" smtClean="0">
                <a:sym typeface="Wingdings" panose="05000000000000000000" pitchFamily="2" charset="2"/>
              </a:rPr>
              <a:t>“</a:t>
            </a:r>
            <a:r>
              <a:rPr lang="en-US" b="1" dirty="0"/>
              <a:t>Criteria for assessing a risk when using 8602 </a:t>
            </a:r>
            <a:r>
              <a:rPr lang="en-US" b="1" dirty="0" smtClean="0"/>
              <a:t>actuators”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Emergency Stop Actuator Recall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0966D4-CDFA-4814-B118-3D2DACA3FBCB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 smtClean="0"/>
              <a:t>The List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5B3BD9-A0C9-4B9D-887F-DABFE99E1978}" type="datetime4">
              <a:rPr lang="de-DE" smtClean="0"/>
              <a:t>26. Juni 2017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08" y="1674944"/>
            <a:ext cx="8257132" cy="389136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54127" y="2730206"/>
            <a:ext cx="2807936" cy="15374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sz="800" b="1" dirty="0" smtClean="0"/>
              <a:t>Ordnerumber same </a:t>
            </a:r>
            <a:r>
              <a:rPr lang="de-DE" sz="800" b="1" dirty="0" err="1" smtClean="0"/>
              <a:t>as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number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given</a:t>
            </a:r>
            <a:r>
              <a:rPr lang="de-DE" sz="800" b="1" dirty="0" smtClean="0"/>
              <a:t> in </a:t>
            </a:r>
            <a:r>
              <a:rPr lang="de-DE" sz="800" b="1" dirty="0" err="1" smtClean="0"/>
              <a:t>first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column</a:t>
            </a:r>
            <a:r>
              <a:rPr lang="de-DE" sz="800" b="1" dirty="0" smtClean="0"/>
              <a:t> of </a:t>
            </a:r>
            <a:r>
              <a:rPr lang="de-DE" sz="800" b="1" dirty="0" err="1" smtClean="0"/>
              <a:t>table</a:t>
            </a:r>
            <a:endParaRPr lang="de-DE" sz="800" b="1" dirty="0" smtClean="0"/>
          </a:p>
        </p:txBody>
      </p:sp>
      <p:grpSp>
        <p:nvGrpSpPr>
          <p:cNvPr id="23" name="Gruppieren 22"/>
          <p:cNvGrpSpPr/>
          <p:nvPr/>
        </p:nvGrpSpPr>
        <p:grpSpPr>
          <a:xfrm>
            <a:off x="428041" y="3138854"/>
            <a:ext cx="3203182" cy="1206618"/>
            <a:chOff x="428041" y="3138854"/>
            <a:chExt cx="3203182" cy="1206618"/>
          </a:xfrm>
        </p:grpSpPr>
        <p:sp>
          <p:nvSpPr>
            <p:cNvPr id="13" name="Ellipse 12"/>
            <p:cNvSpPr/>
            <p:nvPr/>
          </p:nvSpPr>
          <p:spPr>
            <a:xfrm>
              <a:off x="428041" y="3893063"/>
              <a:ext cx="743123" cy="45240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 flipV="1">
              <a:off x="1081454" y="3138854"/>
              <a:ext cx="2549769" cy="78251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712177" y="1660238"/>
            <a:ext cx="5263365" cy="2953767"/>
            <a:chOff x="712177" y="1660238"/>
            <a:chExt cx="5263365" cy="2953767"/>
          </a:xfrm>
        </p:grpSpPr>
        <p:cxnSp>
          <p:nvCxnSpPr>
            <p:cNvPr id="16" name="Gerade Verbindung mit Pfeil 15"/>
            <p:cNvCxnSpPr/>
            <p:nvPr/>
          </p:nvCxnSpPr>
          <p:spPr>
            <a:xfrm flipV="1">
              <a:off x="1081454" y="1728340"/>
              <a:ext cx="1986149" cy="11232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712177" y="2930296"/>
              <a:ext cx="458987" cy="2682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167606" y="1660238"/>
              <a:ext cx="2807936" cy="15374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r>
                <a:rPr lang="de-DE" sz="800" b="1" dirty="0" err="1" smtClean="0"/>
                <a:t>Standardized</a:t>
              </a:r>
              <a:r>
                <a:rPr lang="de-DE" sz="800" b="1" dirty="0" smtClean="0"/>
                <a:t> Products must </a:t>
              </a:r>
              <a:r>
                <a:rPr lang="de-DE" sz="800" b="1" dirty="0" err="1" smtClean="0"/>
                <a:t>be</a:t>
              </a:r>
              <a:r>
                <a:rPr lang="de-DE" sz="800" b="1" dirty="0" smtClean="0"/>
                <a:t> </a:t>
              </a:r>
              <a:r>
                <a:rPr lang="de-DE" sz="800" b="1" dirty="0" err="1" smtClean="0"/>
                <a:t>identified</a:t>
              </a:r>
              <a:r>
                <a:rPr lang="de-DE" sz="800" b="1" dirty="0" smtClean="0"/>
                <a:t> </a:t>
              </a:r>
              <a:r>
                <a:rPr lang="de-DE" sz="800" b="1" dirty="0" err="1" smtClean="0"/>
                <a:t>by</a:t>
              </a:r>
              <a:r>
                <a:rPr lang="de-DE" sz="800" b="1" dirty="0" smtClean="0"/>
                <a:t> </a:t>
              </a:r>
              <a:r>
                <a:rPr lang="de-DE" sz="800" b="1" dirty="0" err="1" smtClean="0"/>
                <a:t>means</a:t>
              </a:r>
              <a:r>
                <a:rPr lang="de-DE" sz="800" b="1" dirty="0" smtClean="0"/>
                <a:t> of </a:t>
              </a:r>
              <a:r>
                <a:rPr lang="de-DE" sz="800" b="1" dirty="0" err="1" smtClean="0"/>
                <a:t>the</a:t>
              </a:r>
              <a:r>
                <a:rPr lang="de-DE" sz="800" b="1" dirty="0" smtClean="0"/>
                <a:t> </a:t>
              </a:r>
              <a:r>
                <a:rPr lang="de-DE" sz="800" b="1" dirty="0" err="1" smtClean="0"/>
                <a:t>serial</a:t>
              </a:r>
              <a:r>
                <a:rPr lang="de-DE" sz="800" b="1" dirty="0" smtClean="0"/>
                <a:t> </a:t>
              </a:r>
              <a:r>
                <a:rPr lang="de-DE" sz="800" b="1" dirty="0" err="1" smtClean="0"/>
                <a:t>number</a:t>
              </a:r>
              <a:r>
                <a:rPr lang="de-DE" sz="800" b="1" dirty="0" smtClean="0"/>
                <a:t> </a:t>
              </a:r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>
              <a:off x="966535" y="3281431"/>
              <a:ext cx="1726654" cy="11520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76"/>
            <p:cNvSpPr/>
            <p:nvPr/>
          </p:nvSpPr>
          <p:spPr>
            <a:xfrm>
              <a:off x="2719066" y="4345731"/>
              <a:ext cx="1522592" cy="26827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468040" y="1756390"/>
            <a:ext cx="8219145" cy="2611264"/>
            <a:chOff x="417532" y="1734207"/>
            <a:chExt cx="8219145" cy="261126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417532" y="3142551"/>
              <a:ext cx="4781056" cy="1202920"/>
              <a:chOff x="-1081754" y="3169138"/>
              <a:chExt cx="4781056" cy="1202920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-1081754" y="3919649"/>
                <a:ext cx="753632" cy="452409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" name="Gerade Verbindung mit Pfeil 25"/>
              <p:cNvCxnSpPr/>
              <p:nvPr/>
            </p:nvCxnSpPr>
            <p:spPr>
              <a:xfrm flipV="1">
                <a:off x="-114383" y="3169138"/>
                <a:ext cx="3813685" cy="93716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feld 29"/>
            <p:cNvSpPr txBox="1"/>
            <p:nvPr/>
          </p:nvSpPr>
          <p:spPr>
            <a:xfrm>
              <a:off x="5454130" y="1734207"/>
              <a:ext cx="3182547" cy="14643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Order </a:t>
              </a:r>
              <a:r>
                <a:rPr lang="de-DE" dirty="0" err="1"/>
                <a:t>n</a:t>
              </a:r>
              <a:r>
                <a:rPr lang="de-DE" dirty="0" err="1" smtClean="0"/>
                <a:t>umber</a:t>
              </a:r>
              <a:r>
                <a:rPr lang="de-DE" dirty="0" smtClean="0"/>
                <a:t> of </a:t>
              </a:r>
              <a:r>
                <a:rPr lang="de-DE" dirty="0" err="1" smtClean="0"/>
                <a:t>the</a:t>
              </a:r>
              <a:r>
                <a:rPr lang="de-DE" dirty="0" smtClean="0"/>
                <a:t> original </a:t>
              </a:r>
              <a:r>
                <a:rPr lang="de-DE" dirty="0" err="1" smtClean="0"/>
                <a:t>order</a:t>
              </a:r>
              <a:r>
                <a:rPr lang="de-DE" dirty="0" smtClean="0"/>
                <a:t> 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533740" y="1721568"/>
            <a:ext cx="3182547" cy="3068564"/>
            <a:chOff x="5611029" y="2350879"/>
            <a:chExt cx="3182547" cy="3068564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5830770" y="3872356"/>
              <a:ext cx="1614802" cy="1547087"/>
              <a:chOff x="4331484" y="3898943"/>
              <a:chExt cx="1614802" cy="1547087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4331484" y="4503896"/>
                <a:ext cx="1614802" cy="942134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" name="Gerade Verbindung mit Pfeil 37"/>
              <p:cNvCxnSpPr/>
              <p:nvPr/>
            </p:nvCxnSpPr>
            <p:spPr>
              <a:xfrm flipV="1">
                <a:off x="5034338" y="3898943"/>
                <a:ext cx="0" cy="54032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feld 53"/>
            <p:cNvSpPr txBox="1"/>
            <p:nvPr/>
          </p:nvSpPr>
          <p:spPr>
            <a:xfrm>
              <a:off x="5611029" y="2350879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t" anchorCtr="0">
              <a:noAutofit/>
            </a:bodyPr>
            <a:lstStyle/>
            <a:p>
              <a:r>
                <a:rPr lang="de-DE" dirty="0" smtClean="0"/>
                <a:t>Description of </a:t>
              </a:r>
              <a:r>
                <a:rPr lang="de-DE" dirty="0" err="1" smtClean="0"/>
                <a:t>replacement</a:t>
              </a:r>
              <a:r>
                <a:rPr lang="de-DE" dirty="0" smtClean="0"/>
                <a:t>/</a:t>
              </a:r>
            </a:p>
            <a:p>
              <a:r>
                <a:rPr lang="de-DE" dirty="0" smtClean="0"/>
                <a:t>spare </a:t>
              </a:r>
              <a:r>
                <a:rPr lang="de-DE" dirty="0" err="1" smtClean="0"/>
                <a:t>part</a:t>
              </a:r>
              <a:r>
                <a:rPr lang="de-DE" dirty="0" smtClean="0"/>
                <a:t>(s)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507414" y="1726731"/>
            <a:ext cx="3182547" cy="2573087"/>
            <a:chOff x="5454130" y="1740456"/>
            <a:chExt cx="3182547" cy="2573087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6950301" y="3277137"/>
              <a:ext cx="1280766" cy="1036406"/>
              <a:chOff x="5451015" y="3303724"/>
              <a:chExt cx="1280766" cy="1036406"/>
            </a:xfrm>
          </p:grpSpPr>
          <p:sp>
            <p:nvSpPr>
              <p:cNvPr id="42" name="Ellipse 41"/>
              <p:cNvSpPr/>
              <p:nvPr/>
            </p:nvSpPr>
            <p:spPr>
              <a:xfrm>
                <a:off x="6258299" y="3887721"/>
                <a:ext cx="473482" cy="452409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3" name="Gerade Verbindung mit Pfeil 42"/>
              <p:cNvCxnSpPr/>
              <p:nvPr/>
            </p:nvCxnSpPr>
            <p:spPr>
              <a:xfrm flipH="1" flipV="1">
                <a:off x="5451015" y="3303724"/>
                <a:ext cx="801630" cy="6012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0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Tick </a:t>
              </a:r>
              <a:r>
                <a:rPr lang="de-DE" dirty="0" err="1" smtClean="0"/>
                <a:t>here</a:t>
              </a:r>
              <a:r>
                <a:rPr lang="de-DE" dirty="0" smtClean="0"/>
                <a:t> </a:t>
              </a:r>
              <a:r>
                <a:rPr lang="de-DE" dirty="0" err="1" smtClean="0"/>
                <a:t>if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 err="1" smtClean="0"/>
                <a:t>want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/>
                <a:t> </a:t>
              </a:r>
              <a:r>
                <a:rPr lang="de-DE" dirty="0" err="1" smtClean="0"/>
                <a:t>order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replacement</a:t>
              </a:r>
              <a:r>
                <a:rPr lang="de-DE" dirty="0" smtClean="0"/>
                <a:t>/spare </a:t>
              </a:r>
              <a:r>
                <a:rPr lang="de-DE" dirty="0" err="1" smtClean="0"/>
                <a:t>part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send a </a:t>
              </a:r>
            </a:p>
            <a:p>
              <a:r>
                <a:rPr lang="de-DE" dirty="0" err="1" smtClean="0"/>
                <a:t>copy</a:t>
              </a:r>
              <a:r>
                <a:rPr lang="de-DE" dirty="0" smtClean="0"/>
                <a:t> of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list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STAHL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151943" y="1705523"/>
            <a:ext cx="3502828" cy="2802754"/>
            <a:chOff x="5133849" y="1740456"/>
            <a:chExt cx="3502828" cy="2802754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5133849" y="3249407"/>
              <a:ext cx="743123" cy="1293803"/>
              <a:chOff x="3634563" y="3275994"/>
              <a:chExt cx="743123" cy="1293803"/>
            </a:xfrm>
          </p:grpSpPr>
          <p:sp>
            <p:nvSpPr>
              <p:cNvPr id="47" name="Ellipse 46"/>
              <p:cNvSpPr/>
              <p:nvPr/>
            </p:nvSpPr>
            <p:spPr>
              <a:xfrm>
                <a:off x="3634563" y="3844355"/>
                <a:ext cx="743123" cy="725442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8" name="Gerade Verbindung mit Pfeil 47"/>
              <p:cNvCxnSpPr/>
              <p:nvPr/>
            </p:nvCxnSpPr>
            <p:spPr>
              <a:xfrm flipV="1">
                <a:off x="4074685" y="3275994"/>
                <a:ext cx="166254" cy="4456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feld 45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t" anchorCtr="0">
              <a:noAutofit/>
            </a:bodyPr>
            <a:lstStyle/>
            <a:p>
              <a:r>
                <a:rPr lang="de-DE" dirty="0" smtClean="0"/>
                <a:t>Material </a:t>
              </a:r>
              <a:r>
                <a:rPr lang="de-DE" dirty="0" err="1" smtClean="0"/>
                <a:t>number</a:t>
              </a:r>
              <a:r>
                <a:rPr lang="de-DE" dirty="0" smtClean="0"/>
                <a:t> of </a:t>
              </a:r>
              <a:r>
                <a:rPr lang="de-DE" dirty="0" err="1" smtClean="0"/>
                <a:t>replacement</a:t>
              </a:r>
              <a:r>
                <a:rPr lang="de-DE" dirty="0" smtClean="0"/>
                <a:t>/</a:t>
              </a:r>
            </a:p>
            <a:p>
              <a:r>
                <a:rPr lang="de-DE" dirty="0" smtClean="0"/>
                <a:t>spare </a:t>
              </a:r>
              <a:r>
                <a:rPr lang="de-DE" dirty="0" err="1" smtClean="0"/>
                <a:t>part</a:t>
              </a:r>
              <a:r>
                <a:rPr lang="de-DE" dirty="0" smtClean="0"/>
                <a:t>(s) 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2021446" y="1728340"/>
            <a:ext cx="6709350" cy="2578429"/>
            <a:chOff x="1927327" y="1740456"/>
            <a:chExt cx="6709350" cy="2578429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1927327" y="3133443"/>
              <a:ext cx="3426800" cy="1185442"/>
              <a:chOff x="428041" y="3160030"/>
              <a:chExt cx="3426800" cy="118544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428041" y="3893063"/>
                <a:ext cx="743123" cy="452409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" name="Gerade Verbindung mit Pfeil 63"/>
              <p:cNvCxnSpPr/>
              <p:nvPr/>
            </p:nvCxnSpPr>
            <p:spPr>
              <a:xfrm flipV="1">
                <a:off x="1081454" y="3160030"/>
                <a:ext cx="2773387" cy="76134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feld 61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Material </a:t>
              </a:r>
              <a:r>
                <a:rPr lang="de-DE" dirty="0" err="1" smtClean="0"/>
                <a:t>number</a:t>
              </a:r>
              <a:r>
                <a:rPr lang="de-DE" dirty="0" smtClean="0"/>
                <a:t> of item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1692860" y="1779303"/>
            <a:ext cx="6993413" cy="2486564"/>
            <a:chOff x="1643264" y="1740456"/>
            <a:chExt cx="6993413" cy="2486564"/>
          </a:xfrm>
        </p:grpSpPr>
        <p:grpSp>
          <p:nvGrpSpPr>
            <p:cNvPr id="66" name="Gruppieren 65"/>
            <p:cNvGrpSpPr/>
            <p:nvPr/>
          </p:nvGrpSpPr>
          <p:grpSpPr>
            <a:xfrm>
              <a:off x="1643264" y="3232149"/>
              <a:ext cx="3738340" cy="994871"/>
              <a:chOff x="143978" y="3258736"/>
              <a:chExt cx="3738340" cy="994871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143978" y="3850972"/>
                <a:ext cx="266456" cy="402635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" name="Gerade Verbindung mit Pfeil 68"/>
              <p:cNvCxnSpPr/>
              <p:nvPr/>
            </p:nvCxnSpPr>
            <p:spPr>
              <a:xfrm flipV="1">
                <a:off x="540542" y="3258736"/>
                <a:ext cx="3341776" cy="75657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feld 66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err="1" smtClean="0"/>
                <a:t>Number</a:t>
              </a:r>
              <a:r>
                <a:rPr lang="de-DE" dirty="0" smtClean="0"/>
                <a:t> of </a:t>
              </a:r>
              <a:r>
                <a:rPr lang="de-DE" dirty="0" err="1" smtClean="0"/>
                <a:t>items</a:t>
              </a:r>
              <a:r>
                <a:rPr lang="de-DE" dirty="0" smtClean="0"/>
                <a:t> on original </a:t>
              </a:r>
              <a:r>
                <a:rPr lang="de-DE" dirty="0" err="1" smtClean="0"/>
                <a:t>order</a:t>
              </a:r>
              <a:endParaRPr lang="de-DE" dirty="0" smtClean="0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199059" y="1710565"/>
            <a:ext cx="7440021" cy="2555302"/>
            <a:chOff x="1196656" y="1740456"/>
            <a:chExt cx="7440021" cy="2555302"/>
          </a:xfrm>
          <a:noFill/>
        </p:grpSpPr>
        <p:grpSp>
          <p:nvGrpSpPr>
            <p:cNvPr id="71" name="Gruppieren 70"/>
            <p:cNvGrpSpPr/>
            <p:nvPr/>
          </p:nvGrpSpPr>
          <p:grpSpPr>
            <a:xfrm>
              <a:off x="1196656" y="3136791"/>
              <a:ext cx="4044534" cy="1158967"/>
              <a:chOff x="-302630" y="3163378"/>
              <a:chExt cx="4044534" cy="1158967"/>
            </a:xfrm>
            <a:grpFill/>
          </p:grpSpPr>
          <p:sp>
            <p:nvSpPr>
              <p:cNvPr id="73" name="Ellipse 72"/>
              <p:cNvSpPr/>
              <p:nvPr/>
            </p:nvSpPr>
            <p:spPr>
              <a:xfrm>
                <a:off x="-302630" y="3912877"/>
                <a:ext cx="343786" cy="409468"/>
              </a:xfrm>
              <a:prstGeom prst="ellipse">
                <a:avLst/>
              </a:prstGeom>
              <a:grp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" name="Gerade Verbindung mit Pfeil 73"/>
              <p:cNvCxnSpPr/>
              <p:nvPr/>
            </p:nvCxnSpPr>
            <p:spPr>
              <a:xfrm flipV="1">
                <a:off x="297497" y="3163378"/>
                <a:ext cx="3444407" cy="911223"/>
              </a:xfrm>
              <a:prstGeom prst="straightConnector1">
                <a:avLst/>
              </a:prstGeom>
              <a:grpFill/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feld 71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Position on original </a:t>
              </a:r>
              <a:r>
                <a:rPr lang="de-DE" dirty="0" err="1" smtClean="0"/>
                <a:t>order</a:t>
              </a:r>
              <a:endParaRPr lang="de-DE" dirty="0" smtClean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2516979" y="1740741"/>
            <a:ext cx="6190585" cy="2620656"/>
            <a:chOff x="1669091" y="1698229"/>
            <a:chExt cx="6190585" cy="2620656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1669091" y="3186037"/>
              <a:ext cx="2982148" cy="1132848"/>
              <a:chOff x="169805" y="3212624"/>
              <a:chExt cx="2982148" cy="1132848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169805" y="3893063"/>
                <a:ext cx="1962130" cy="452409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9" name="Gerade Verbindung mit Pfeil 58"/>
              <p:cNvCxnSpPr/>
              <p:nvPr/>
            </p:nvCxnSpPr>
            <p:spPr>
              <a:xfrm flipV="1">
                <a:off x="2157825" y="3212624"/>
                <a:ext cx="994128" cy="85348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feld 56"/>
            <p:cNvSpPr txBox="1"/>
            <p:nvPr/>
          </p:nvSpPr>
          <p:spPr>
            <a:xfrm>
              <a:off x="4677129" y="1698229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Description of </a:t>
              </a:r>
              <a:r>
                <a:rPr lang="de-DE" dirty="0" err="1" smtClean="0"/>
                <a:t>the</a:t>
              </a:r>
              <a:r>
                <a:rPr lang="de-DE" dirty="0" smtClean="0"/>
                <a:t> item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4897589" y="1728896"/>
            <a:ext cx="3778029" cy="2477243"/>
            <a:chOff x="3145384" y="1928254"/>
            <a:chExt cx="3778029" cy="2477243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3145384" y="3477950"/>
              <a:ext cx="745811" cy="927547"/>
              <a:chOff x="1646098" y="3504537"/>
              <a:chExt cx="745811" cy="927547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46098" y="4081509"/>
                <a:ext cx="369278" cy="350575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3" name="Gerade Verbindung mit Pfeil 52"/>
              <p:cNvCxnSpPr/>
              <p:nvPr/>
            </p:nvCxnSpPr>
            <p:spPr>
              <a:xfrm flipV="1">
                <a:off x="2015376" y="3504537"/>
                <a:ext cx="376533" cy="61634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feld 50"/>
            <p:cNvSpPr txBox="1"/>
            <p:nvPr/>
          </p:nvSpPr>
          <p:spPr>
            <a:xfrm>
              <a:off x="3740866" y="1928254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err="1" smtClean="0"/>
                <a:t>Required</a:t>
              </a:r>
              <a:r>
                <a:rPr lang="de-DE" dirty="0" smtClean="0"/>
                <a:t> </a:t>
              </a:r>
              <a:r>
                <a:rPr lang="de-DE" dirty="0" err="1" smtClean="0"/>
                <a:t>amount</a:t>
              </a:r>
              <a:r>
                <a:rPr lang="de-DE" dirty="0" smtClean="0"/>
                <a:t> of </a:t>
              </a:r>
              <a:r>
                <a:rPr lang="de-DE" dirty="0" err="1" smtClean="0"/>
                <a:t>replacement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items</a:t>
              </a:r>
              <a:r>
                <a:rPr lang="de-DE" dirty="0" smtClean="0"/>
                <a:t> </a:t>
              </a:r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5502814" y="1732751"/>
            <a:ext cx="3182547" cy="2555254"/>
            <a:chOff x="5454130" y="1740456"/>
            <a:chExt cx="3182547" cy="2555254"/>
          </a:xfrm>
        </p:grpSpPr>
        <p:grpSp>
          <p:nvGrpSpPr>
            <p:cNvPr id="97" name="Gruppieren 96"/>
            <p:cNvGrpSpPr/>
            <p:nvPr/>
          </p:nvGrpSpPr>
          <p:grpSpPr>
            <a:xfrm>
              <a:off x="7311087" y="3267593"/>
              <a:ext cx="1260197" cy="1028117"/>
              <a:chOff x="5811801" y="3294180"/>
              <a:chExt cx="1260197" cy="1028117"/>
            </a:xfrm>
          </p:grpSpPr>
          <p:sp>
            <p:nvSpPr>
              <p:cNvPr id="99" name="Ellipse 98"/>
              <p:cNvSpPr/>
              <p:nvPr/>
            </p:nvSpPr>
            <p:spPr>
              <a:xfrm>
                <a:off x="6604454" y="3869888"/>
                <a:ext cx="467544" cy="452409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0" name="Gerade Verbindung mit Pfeil 99"/>
              <p:cNvCxnSpPr/>
              <p:nvPr/>
            </p:nvCxnSpPr>
            <p:spPr>
              <a:xfrm flipH="1" flipV="1">
                <a:off x="5811801" y="3294180"/>
                <a:ext cx="886123" cy="57570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feld 97"/>
            <p:cNvSpPr txBox="1"/>
            <p:nvPr/>
          </p:nvSpPr>
          <p:spPr>
            <a:xfrm>
              <a:off x="5454130" y="1740456"/>
              <a:ext cx="3182547" cy="1458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txBody>
            <a:bodyPr vert="horz" wrap="none" lIns="108000" tIns="0" rIns="108000" bIns="0" rtlCol="0" anchor="ctr" anchorCtr="0">
              <a:noAutofit/>
            </a:bodyPr>
            <a:lstStyle/>
            <a:p>
              <a:r>
                <a:rPr lang="de-DE" dirty="0" smtClean="0"/>
                <a:t>Tick </a:t>
              </a:r>
              <a:r>
                <a:rPr lang="de-DE" dirty="0" err="1" smtClean="0"/>
                <a:t>here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send back </a:t>
              </a:r>
              <a:r>
                <a:rPr lang="de-DE" dirty="0" err="1" smtClean="0"/>
                <a:t>to</a:t>
              </a:r>
              <a:r>
                <a:rPr lang="de-DE" dirty="0" smtClean="0"/>
                <a:t> STAHL</a:t>
              </a:r>
            </a:p>
            <a:p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confirm</a:t>
              </a:r>
              <a:r>
                <a:rPr lang="de-DE" dirty="0"/>
                <a:t> </a:t>
              </a:r>
              <a:r>
                <a:rPr lang="de-DE" dirty="0" err="1" smtClean="0"/>
                <a:t>that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replacement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done</a:t>
              </a:r>
              <a:r>
                <a:rPr lang="de-DE" dirty="0" smtClean="0"/>
                <a:t> 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426861" y="1920249"/>
            <a:ext cx="6889883" cy="4140166"/>
            <a:chOff x="426861" y="1920249"/>
            <a:chExt cx="6889883" cy="4140166"/>
          </a:xfrm>
        </p:grpSpPr>
        <p:grpSp>
          <p:nvGrpSpPr>
            <p:cNvPr id="108" name="Gruppieren 107"/>
            <p:cNvGrpSpPr/>
            <p:nvPr/>
          </p:nvGrpSpPr>
          <p:grpSpPr>
            <a:xfrm>
              <a:off x="426861" y="1920249"/>
              <a:ext cx="6889883" cy="4140166"/>
              <a:chOff x="426861" y="1920249"/>
              <a:chExt cx="6889883" cy="4140166"/>
            </a:xfrm>
          </p:grpSpPr>
          <p:sp>
            <p:nvSpPr>
              <p:cNvPr id="105" name="Textfeld 104"/>
              <p:cNvSpPr txBox="1"/>
              <p:nvPr/>
            </p:nvSpPr>
            <p:spPr>
              <a:xfrm>
                <a:off x="1959316" y="4719732"/>
                <a:ext cx="5357428" cy="1340683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2060"/>
                </a:solidFill>
              </a:ln>
            </p:spPr>
            <p:txBody>
              <a:bodyPr vert="horz" wrap="none" lIns="144000" tIns="144000" rIns="144000" bIns="144000" rtlCol="0" anchor="t" anchorCtr="0">
                <a:noAutofit/>
              </a:bodyPr>
              <a:lstStyle/>
              <a:p>
                <a:r>
                  <a:rPr lang="en-GB" dirty="0" smtClean="0"/>
                  <a:t>If the item was a single component (actuator solely) </a:t>
                </a:r>
              </a:p>
              <a:p>
                <a:r>
                  <a:rPr lang="en-GB" dirty="0" smtClean="0"/>
                  <a:t>no type label will be printed on top as it is unknown for us </a:t>
                </a:r>
              </a:p>
              <a:p>
                <a:r>
                  <a:rPr lang="en-GB" dirty="0"/>
                  <a:t>w</a:t>
                </a:r>
                <a:r>
                  <a:rPr lang="en-GB" dirty="0" smtClean="0"/>
                  <a:t>here it is used </a:t>
                </a:r>
                <a:r>
                  <a:rPr lang="en-GB" dirty="0" smtClean="0">
                    <a:sym typeface="Wingdings" panose="05000000000000000000" pitchFamily="2" charset="2"/>
                  </a:rPr>
                  <a:t> the localization of the item must be done</a:t>
                </a:r>
              </a:p>
              <a:p>
                <a:r>
                  <a:rPr lang="en-GB" dirty="0" smtClean="0">
                    <a:sym typeface="Wingdings" panose="05000000000000000000" pitchFamily="2" charset="2"/>
                  </a:rPr>
                  <a:t>by the installer/user of the original item</a:t>
                </a:r>
                <a:endParaRPr lang="en-GB" dirty="0" smtClean="0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426861" y="1920249"/>
                <a:ext cx="4927266" cy="1401367"/>
              </a:xfrm>
              <a:prstGeom prst="rect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Pfeil nach oben und unten 106"/>
              <p:cNvSpPr/>
              <p:nvPr/>
            </p:nvSpPr>
            <p:spPr>
              <a:xfrm>
                <a:off x="3514298" y="3412381"/>
                <a:ext cx="505447" cy="1218657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0" name="Gerader Verbinder 109"/>
            <p:cNvCxnSpPr/>
            <p:nvPr/>
          </p:nvCxnSpPr>
          <p:spPr>
            <a:xfrm flipV="1">
              <a:off x="426861" y="1920249"/>
              <a:ext cx="4927266" cy="14013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2733626" y="4427197"/>
            <a:ext cx="914400" cy="17210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sz="800" dirty="0" smtClean="0"/>
              <a:t> </a:t>
            </a:r>
            <a:r>
              <a:rPr lang="de-DE" sz="800" dirty="0" err="1" smtClean="0"/>
              <a:t>Production</a:t>
            </a:r>
            <a:r>
              <a:rPr lang="de-DE" sz="800" dirty="0" smtClean="0"/>
              <a:t> </a:t>
            </a:r>
            <a:r>
              <a:rPr lang="de-DE" sz="800" dirty="0" err="1" smtClean="0"/>
              <a:t>Number</a:t>
            </a:r>
            <a:r>
              <a:rPr lang="de-DE" sz="800" dirty="0" smtClean="0"/>
              <a:t> 1380513 - 1394999</a:t>
            </a:r>
          </a:p>
        </p:txBody>
      </p:sp>
    </p:spTree>
    <p:extLst>
      <p:ext uri="{BB962C8B-B14F-4D97-AF65-F5344CB8AC3E}">
        <p14:creationId xmlns:p14="http://schemas.microsoft.com/office/powerpoint/2010/main" val="1791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smtClean="0"/>
              <a:t>Information </a:t>
            </a:r>
            <a:r>
              <a:rPr lang="en-GB" dirty="0" smtClean="0"/>
              <a:t>homepage containing manuals and required documents. </a:t>
            </a:r>
            <a:r>
              <a:rPr lang="en-GB" dirty="0" smtClean="0"/>
              <a:t>www.t-stahl.com/emergency.info</a:t>
            </a:r>
            <a:endParaRPr lang="en-GB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 smtClean="0"/>
              <a:t>Additional Support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R. STAHL | Holger Semrau| EM Stop Recall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9CBCF-E9C7-4AF5-A9E4-E1BA489F2CA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07F237-3DAF-4B45-961A-9550F7D30BE3}" type="datetime4">
              <a:rPr lang="de-DE" smtClean="0"/>
              <a:t>26. Juni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TAHL">
  <a:themeElements>
    <a:clrScheme name="RStahl_Colors2">
      <a:dk1>
        <a:srgbClr val="000000"/>
      </a:dk1>
      <a:lt1>
        <a:sysClr val="window" lastClr="FFFFFF"/>
      </a:lt1>
      <a:dk2>
        <a:srgbClr val="003282"/>
      </a:dk2>
      <a:lt2>
        <a:srgbClr val="FFFFFF"/>
      </a:lt2>
      <a:accent1>
        <a:srgbClr val="003282"/>
      </a:accent1>
      <a:accent2>
        <a:srgbClr val="6673B8"/>
      </a:accent2>
      <a:accent3>
        <a:srgbClr val="BAC6E7"/>
      </a:accent3>
      <a:accent4>
        <a:srgbClr val="505050"/>
      </a:accent4>
      <a:accent5>
        <a:srgbClr val="9A9A9A"/>
      </a:accent5>
      <a:accent6>
        <a:srgbClr val="EB7D00"/>
      </a:accent6>
      <a:hlink>
        <a:srgbClr val="003282"/>
      </a:hlink>
      <a:folHlink>
        <a:srgbClr val="003282"/>
      </a:folHlink>
    </a:clrScheme>
    <a:fontScheme name="RStahl_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U Powerpoint_Format_4x3.potx" id="{210668F8-982A-473B-9D4C-A5F75FFEA93D}" vid="{F187448C-7877-4599-83B9-B127CB16E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DC4F6D46A444D889C1A2AFC5B36D2" ma:contentTypeVersion="0" ma:contentTypeDescription="Create a new document." ma:contentTypeScope="" ma:versionID="bc24b69e76c119fa2bc49feadf52de0b">
  <xsd:schema xmlns:xsd="http://www.w3.org/2001/XMLSchema" xmlns:xs="http://www.w3.org/2001/XMLSchema" xmlns:p="http://schemas.microsoft.com/office/2006/metadata/properties" xmlns:ns2="dd2859b9-9d7d-4396-990a-09b13e90865a" targetNamespace="http://schemas.microsoft.com/office/2006/metadata/properties" ma:root="true" ma:fieldsID="e699da76c1b9c6e0195d388bed2feec4" ns2:_="">
    <xsd:import namespace="dd2859b9-9d7d-4396-990a-09b13e9086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59b9-9d7d-4396-990a-09b13e908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835A76-99EA-4196-B286-0AFFA267C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8EF81A-7D90-4279-BF3D-041ED93815A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7B90C2C-733C-4084-BA7F-C5F743E63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859b9-9d7d-4396-990a-09b13e908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C6E4BC-D33B-486B-85B1-4BDFAFC59245}">
  <ds:schemaRefs>
    <ds:schemaRef ds:uri="dd2859b9-9d7d-4396-990a-09b13e90865a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 R. STAHL Vorlage Powerpoint_Format_4x3</Template>
  <TotalTime>0</TotalTime>
  <Words>461</Words>
  <Application>Microsoft Office PowerPoint</Application>
  <PresentationFormat>Bildschirmpräsentation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Univers LT Std 49 Light UltraCn</vt:lpstr>
      <vt:lpstr>Wingdings</vt:lpstr>
      <vt:lpstr>RSTAHL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R. STAHL Aktiengesellschaft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Semrau, Holger</dc:creator>
  <cp:lastModifiedBy>Semrau, Holger</cp:lastModifiedBy>
  <cp:revision>90</cp:revision>
  <cp:lastPrinted>2017-04-28T08:54:32Z</cp:lastPrinted>
  <dcterms:created xsi:type="dcterms:W3CDTF">2017-04-28T07:39:16Z</dcterms:created>
  <dcterms:modified xsi:type="dcterms:W3CDTF">2017-06-27T15:14:57Z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0x010100815DC4F6D46A444D889C1A2AFC5B36D2</vt:lpwstr>
  </property>
</Properties>
</file>